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59" r:id="rId3"/>
    <p:sldId id="262" r:id="rId4"/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AAFC"/>
    <a:srgbClr val="9966FF"/>
    <a:srgbClr val="00FFFF"/>
    <a:srgbClr val="FE4CE9"/>
    <a:srgbClr val="CF01B6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5EFAC-14BC-43C4-B14F-80D3FA66B872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FE63E-3858-45CE-981A-CA9B62BE8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68C58-62B1-4F1F-BD2A-C65944C8DEA0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77D0A-E3D4-4CBF-A5FC-5D3AD095B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B7C83-50CF-49A2-91FD-96695BEFF352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49F90-1C3B-41A3-B4BC-2AD140645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30A3A-6A22-4F82-B7C6-90428EA10ACF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B24F3-F889-45CC-8348-9E89DD8E2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4ECC-46B4-4F9E-AFCC-8D437C19EA4C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34B89-BA15-49CE-8CF2-74FA055B7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01B8D-6BDB-45DF-B279-EFD4C682EF0E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C8E25-AF26-44AC-BD65-45613E426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9231-60D2-4123-967B-D2FBA401C71A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43D2-8BB1-4869-983E-2E3C715C1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461E-BC2E-405B-BDD2-66A29927D724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D7901-9D25-4F68-B0AA-AF667F6E1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248BE-5B86-4C5C-A6C4-41C7A3F0C18D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A9F94-0ECF-4846-8279-8594C311A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9240D-B82F-4C5B-9822-964F40E9793F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4A7A4-7C56-455B-AC54-FBE7EF44E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2AE66-95DF-40F0-9757-9ADEAE2A1A81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4D0E1-271B-4DA4-9D51-448523AC0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EBD0AF-C2FE-46B1-B27F-789F79DB0AB6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1D22E2-1BAD-4EAD-93AC-741104482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92" r:id="rId3"/>
    <p:sldLayoutId id="2147483789" r:id="rId4"/>
    <p:sldLayoutId id="2147483788" r:id="rId5"/>
    <p:sldLayoutId id="2147483787" r:id="rId6"/>
    <p:sldLayoutId id="2147483786" r:id="rId7"/>
    <p:sldLayoutId id="2147483785" r:id="rId8"/>
    <p:sldLayoutId id="2147483784" r:id="rId9"/>
    <p:sldLayoutId id="2147483783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4100" cap="none" dirty="0" smtClean="0">
                <a:ln>
                  <a:noFill/>
                </a:ln>
                <a:solidFill>
                  <a:srgbClr val="FE4CE9"/>
                </a:solidFill>
                <a:effectLst/>
              </a:rPr>
              <a:t>Chapter 4: Learning Goal 1</a:t>
            </a:r>
          </a:p>
        </p:txBody>
      </p:sp>
      <p:sp>
        <p:nvSpPr>
          <p:cNvPr id="18437" name="Rectangle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136525"/>
            <a:r>
              <a:rPr lang="en-US" dirty="0" smtClean="0">
                <a:solidFill>
                  <a:srgbClr val="FE4CE9"/>
                </a:solidFill>
              </a:rPr>
              <a:t>Zach </a:t>
            </a:r>
            <a:r>
              <a:rPr lang="en-US" dirty="0" err="1" smtClean="0">
                <a:solidFill>
                  <a:srgbClr val="FE4CE9"/>
                </a:solidFill>
              </a:rPr>
              <a:t>Saragin</a:t>
            </a:r>
            <a:endParaRPr lang="en-US" dirty="0" smtClean="0">
              <a:solidFill>
                <a:srgbClr val="FE4CE9"/>
              </a:solidFill>
            </a:endParaRPr>
          </a:p>
          <a:p>
            <a:pPr marL="136525"/>
            <a:r>
              <a:rPr lang="en-US" dirty="0" err="1" smtClean="0">
                <a:solidFill>
                  <a:srgbClr val="FE4CE9"/>
                </a:solidFill>
              </a:rPr>
              <a:t>Michelina</a:t>
            </a:r>
            <a:r>
              <a:rPr lang="en-US" dirty="0" smtClean="0">
                <a:solidFill>
                  <a:srgbClr val="FE4CE9"/>
                </a:solidFill>
              </a:rPr>
              <a:t> </a:t>
            </a:r>
            <a:r>
              <a:rPr lang="en-US" dirty="0" err="1" smtClean="0">
                <a:solidFill>
                  <a:srgbClr val="FE4CE9"/>
                </a:solidFill>
              </a:rPr>
              <a:t>Restaino</a:t>
            </a:r>
            <a:endParaRPr lang="en-US" dirty="0" smtClean="0">
              <a:solidFill>
                <a:srgbClr val="FE4CE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61722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n>
                  <a:noFill/>
                </a:ln>
                <a:solidFill>
                  <a:srgbClr val="92D050"/>
                </a:solidFill>
                <a:effectLst/>
              </a:rPr>
              <a:t>Continuous Spectrum 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Cont. </a:t>
            </a:r>
            <a:r>
              <a:rPr lang="en-US" dirty="0" err="1" smtClean="0">
                <a:solidFill>
                  <a:srgbClr val="92D050"/>
                </a:solidFill>
              </a:rPr>
              <a:t>Spect</a:t>
            </a:r>
            <a:r>
              <a:rPr lang="en-US" dirty="0" smtClean="0">
                <a:solidFill>
                  <a:srgbClr val="92D050"/>
                </a:solidFill>
              </a:rPr>
              <a:t>. are found from hot,                         dense objects, </a:t>
            </a:r>
            <a:r>
              <a:rPr lang="en-US" dirty="0" err="1" smtClean="0">
                <a:solidFill>
                  <a:srgbClr val="92D050"/>
                </a:solidFill>
              </a:rPr>
              <a:t>eg</a:t>
            </a:r>
            <a:r>
              <a:rPr lang="en-US" dirty="0" smtClean="0">
                <a:solidFill>
                  <a:srgbClr val="92D050"/>
                </a:solidFill>
              </a:rPr>
              <a:t>, sun, planets,                    moons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Also called the Thermal Spectrum b/c Electromagnetic Radiation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It’s the basic ray of colors,                          </a:t>
            </a:r>
            <a:r>
              <a:rPr lang="en-US" dirty="0" err="1" smtClean="0">
                <a:solidFill>
                  <a:srgbClr val="92D050"/>
                </a:solidFill>
              </a:rPr>
              <a:t>roygbiv</a:t>
            </a:r>
            <a:endParaRPr lang="en-US" dirty="0" smtClean="0">
              <a:solidFill>
                <a:srgbClr val="92D050"/>
              </a:solidFill>
            </a:endParaRPr>
          </a:p>
          <a:p>
            <a:r>
              <a:rPr lang="en-US" dirty="0" smtClean="0">
                <a:solidFill>
                  <a:srgbClr val="92D050"/>
                </a:solidFill>
              </a:rPr>
              <a:t>It occurs when the white                                               light is refracted with no                                             other complications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 b="65979"/>
          <a:stretch>
            <a:fillRect/>
          </a:stretch>
        </p:blipFill>
        <p:spPr bwMode="auto">
          <a:xfrm>
            <a:off x="6157913" y="0"/>
            <a:ext cx="2986087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914400"/>
            <a:ext cx="27432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919538"/>
            <a:ext cx="3886200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xfrm>
            <a:off x="-1066800" y="304800"/>
            <a:ext cx="8229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n>
                  <a:noFill/>
                </a:ln>
                <a:solidFill>
                  <a:srgbClr val="00FFFF"/>
                </a:solidFill>
                <a:effectLst/>
              </a:rPr>
              <a:t>Emission Spectrum 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When atoms and molecules travel through a hot gas and then emit extra light at certain wavelengths 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Given off by nebulas, comets, and certain star types</a:t>
            </a:r>
          </a:p>
          <a:p>
            <a:endParaRPr lang="en-US" dirty="0" smtClean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0"/>
            <a:ext cx="5105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572000"/>
            <a:ext cx="403860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4"/>
          <a:srcRect l="17291" r="2058" b="20410"/>
          <a:stretch>
            <a:fillRect/>
          </a:stretch>
        </p:blipFill>
        <p:spPr bwMode="auto">
          <a:xfrm>
            <a:off x="609600" y="4267200"/>
            <a:ext cx="3352800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975" y="536576"/>
            <a:ext cx="7772400" cy="533400"/>
          </a:xfrm>
        </p:spPr>
        <p:txBody>
          <a:bodyPr>
            <a:noAutofit/>
            <a:scene3d>
              <a:camera prst="perspectiveRigh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w="19050">
                  <a:solidFill>
                    <a:schemeClr val="tx1"/>
                  </a:solidFill>
                </a:ln>
                <a:solidFill>
                  <a:srgbClr val="D9AAFC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Absorption Spectra</a:t>
            </a:r>
            <a:endParaRPr lang="en-US" dirty="0">
              <a:ln w="19050">
                <a:solidFill>
                  <a:schemeClr val="tx1"/>
                </a:solidFill>
              </a:ln>
              <a:solidFill>
                <a:srgbClr val="D9AAFC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043863" cy="4495800"/>
          </a:xfrm>
        </p:spPr>
        <p:txBody>
          <a:bodyPr/>
          <a:lstStyle/>
          <a:p>
            <a:pPr marL="457200" indent="-457200" algn="l">
              <a:buFont typeface="Arial" charset="0"/>
              <a:buChar char="•"/>
            </a:pPr>
            <a:r>
              <a:rPr lang="en-US" sz="2200" dirty="0" smtClean="0">
                <a:solidFill>
                  <a:srgbClr val="D9AAFC"/>
                </a:solidFill>
              </a:rPr>
              <a:t>Absorptions lines occur when gases remove (absorb) wavelengths of light.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200" dirty="0" smtClean="0">
                <a:solidFill>
                  <a:srgbClr val="D9AAFC"/>
                </a:solidFill>
              </a:rPr>
              <a:t>These gases are naturally present in the outer layer of Earths atmosphere, scientists can also create these lines in a lab.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200" dirty="0" smtClean="0">
                <a:solidFill>
                  <a:srgbClr val="D9AAFC"/>
                </a:solidFill>
              </a:rPr>
              <a:t>the fraction of incidental radiation absorbed by the material over a range of frequencies.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200" dirty="0" smtClean="0">
                <a:solidFill>
                  <a:srgbClr val="D9AAFC"/>
                </a:solidFill>
              </a:rPr>
              <a:t>Radiation is more likely to be absorbed at frequencies that match the energy difference between two quantum mechanical states of the molecules. 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200" dirty="0" smtClean="0">
                <a:solidFill>
                  <a:srgbClr val="D9AAFC"/>
                </a:solidFill>
              </a:rPr>
              <a:t>First Noticed by William Wollaston in 1802.</a:t>
            </a:r>
          </a:p>
          <a:p>
            <a:pPr marL="457200" indent="-457200" algn="l">
              <a:buFont typeface="Arial" charset="0"/>
              <a:buChar char="•"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2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349" name="Rectangle 1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136525" indent="0" algn="ctr"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3244850"/>
            <a:ext cx="914400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790950" y="5160963"/>
            <a:ext cx="1312863" cy="1196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 rot="1718209">
            <a:off x="4179888" y="3895725"/>
            <a:ext cx="1312862" cy="1243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1954213" y="38100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Book Antiqua" pitchFamily="18" charset="0"/>
              </a:rPr>
              <a:t>photons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381000" y="6019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Book Antiqua" pitchFamily="18" charset="0"/>
              </a:rPr>
              <a:t>Photosphere</a:t>
            </a: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3657600" y="35814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C3399"/>
                </a:solidFill>
                <a:latin typeface="Book Antiqua" pitchFamily="18" charset="0"/>
              </a:rPr>
              <a:t>Outer layer is cooler, absorbs Photons</a:t>
            </a: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6400800" y="4227513"/>
            <a:ext cx="2362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  <a:latin typeface="Book Antiqua" pitchFamily="18" charset="0"/>
              </a:rPr>
              <a:t>T</a:t>
            </a:r>
            <a:r>
              <a:rPr lang="en-US">
                <a:solidFill>
                  <a:srgbClr val="0070C0"/>
                </a:solidFill>
                <a:latin typeface="Book Antiqua" pitchFamily="18" charset="0"/>
              </a:rPr>
              <a:t>he</a:t>
            </a:r>
            <a:r>
              <a:rPr lang="en-US">
                <a:solidFill>
                  <a:srgbClr val="00B050"/>
                </a:solidFill>
                <a:latin typeface="Book Antiqua" pitchFamily="18" charset="0"/>
              </a:rPr>
              <a:t>n</a:t>
            </a:r>
            <a:r>
              <a:rPr lang="en-US">
                <a:latin typeface="Book Antiqua" pitchFamily="18" charset="0"/>
              </a:rPr>
              <a:t> </a:t>
            </a:r>
            <a:r>
              <a:rPr lang="en-US">
                <a:solidFill>
                  <a:srgbClr val="92D050"/>
                </a:solidFill>
                <a:latin typeface="Book Antiqua" pitchFamily="18" charset="0"/>
              </a:rPr>
              <a:t>Yo</a:t>
            </a:r>
            <a:r>
              <a:rPr lang="en-US">
                <a:solidFill>
                  <a:srgbClr val="FFFF00"/>
                </a:solidFill>
                <a:latin typeface="Book Antiqua" pitchFamily="18" charset="0"/>
              </a:rPr>
              <a:t>u</a:t>
            </a:r>
            <a:r>
              <a:rPr lang="en-US">
                <a:latin typeface="Book Antiqua" pitchFamily="18" charset="0"/>
              </a:rPr>
              <a:t> </a:t>
            </a:r>
            <a:r>
              <a:rPr lang="en-US">
                <a:solidFill>
                  <a:srgbClr val="FFFF00"/>
                </a:solidFill>
                <a:latin typeface="Book Antiqua" pitchFamily="18" charset="0"/>
              </a:rPr>
              <a:t>S</a:t>
            </a:r>
            <a:r>
              <a:rPr lang="en-US">
                <a:solidFill>
                  <a:srgbClr val="FFC000"/>
                </a:solidFill>
                <a:latin typeface="Book Antiqua" pitchFamily="18" charset="0"/>
              </a:rPr>
              <a:t>ee</a:t>
            </a:r>
            <a:r>
              <a:rPr lang="en-US">
                <a:latin typeface="Book Antiqua" pitchFamily="18" charset="0"/>
              </a:rPr>
              <a:t> </a:t>
            </a:r>
            <a:r>
              <a:rPr lang="en-US">
                <a:solidFill>
                  <a:srgbClr val="FF0000"/>
                </a:solidFill>
                <a:latin typeface="Book Antiqua" pitchFamily="18" charset="0"/>
              </a:rPr>
              <a:t>Th</a:t>
            </a:r>
            <a:r>
              <a:rPr lang="en-US">
                <a:solidFill>
                  <a:srgbClr val="C00000"/>
                </a:solidFill>
                <a:latin typeface="Book Antiqua" pitchFamily="18" charset="0"/>
              </a:rPr>
              <a:t>is</a:t>
            </a:r>
          </a:p>
        </p:txBody>
      </p:sp>
      <p:pic>
        <p:nvPicPr>
          <p:cNvPr id="143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186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Chapter 4: Learning Goal 1</vt:lpstr>
      <vt:lpstr>Continuous Spectrum </vt:lpstr>
      <vt:lpstr>Emission Spectrum </vt:lpstr>
      <vt:lpstr>Absorption Spectra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Absorption Spectra</dc:title>
  <dc:creator>Daniel Faught</dc:creator>
  <cp:lastModifiedBy>Daniel Faught</cp:lastModifiedBy>
  <cp:revision>12</cp:revision>
  <dcterms:created xsi:type="dcterms:W3CDTF">2014-01-27T19:56:24Z</dcterms:created>
  <dcterms:modified xsi:type="dcterms:W3CDTF">2014-01-31T19:49:11Z</dcterms:modified>
</cp:coreProperties>
</file>